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sldIdLst>
    <p:sldId id="256" r:id="rId2"/>
    <p:sldId id="257" r:id="rId3"/>
    <p:sldId id="258" r:id="rId4"/>
    <p:sldId id="260" r:id="rId5"/>
    <p:sldId id="259" r:id="rId6"/>
    <p:sldId id="261" r:id="rId7"/>
    <p:sldId id="262" r:id="rId8"/>
    <p:sldId id="263" r:id="rId9"/>
    <p:sldId id="265"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075" autoAdjust="0"/>
    <p:restoredTop sz="94660"/>
  </p:normalViewPr>
  <p:slideViewPr>
    <p:cSldViewPr snapToGrid="0">
      <p:cViewPr varScale="1">
        <p:scale>
          <a:sx n="104" d="100"/>
          <a:sy n="104" d="100"/>
        </p:scale>
        <p:origin x="46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AB02A5-4FE5-49D9-9E24-09F23B90C450}" type="datetimeFigureOut">
              <a:rPr lang="en-US" smtClean="0"/>
              <a:t>8/20/2015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AB02A5-4FE5-49D9-9E24-09F23B90C450}" type="datetimeFigureOut">
              <a:rPr lang="en-US" smtClean="0"/>
              <a:t>8/20/2015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AB02A5-4FE5-49D9-9E24-09F23B90C450}" type="datetimeFigureOut">
              <a:rPr lang="en-US" smtClean="0"/>
              <a:t>8/20/2015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AB02A5-4FE5-49D9-9E24-09F23B90C450}" type="datetimeFigureOut">
              <a:rPr lang="en-US" smtClean="0"/>
              <a:t>8/20/2015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t>8/20/2015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AB02A5-4FE5-49D9-9E24-09F23B90C450}" type="datetimeFigureOut">
              <a:rPr lang="en-US" smtClean="0"/>
              <a:t>8/20/2015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AB02A5-4FE5-49D9-9E24-09F23B90C450}" type="datetimeFigureOut">
              <a:rPr lang="en-US" smtClean="0"/>
              <a:t>8/20/2015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294C92D-0306-4E69-9CD3-20855E849650}" type="slidenum">
              <a:rPr kumimoji="0" lang="en-US" smtClean="0"/>
              <a:t>‹#›</a:t>
            </a:fld>
            <a:endParaRPr kumimoji="0"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AB02A5-4FE5-49D9-9E24-09F23B90C450}" type="datetimeFigureOut">
              <a:rPr lang="en-US" smtClean="0"/>
              <a:t>8/20/2015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B02A5-4FE5-49D9-9E24-09F23B90C450}" type="datetimeFigureOut">
              <a:rPr lang="en-US" smtClean="0"/>
              <a:t>8/20/2015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t>8/20/2015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t>8/20/2015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lgn="r" eaLnBrk="1" latinLnBrk="0" hangingPunct="1"/>
            <a:fld id="{54AB02A5-4FE5-49D9-9E24-09F23B90C450}" type="datetimeFigureOut">
              <a:rPr lang="en-US" smtClean="0"/>
              <a:t>8/20/2015</a:t>
            </a:fld>
            <a:endParaRPr lang="en-US" sz="1200">
              <a:solidFill>
                <a:schemeClr val="bg2">
                  <a:shade val="50000"/>
                </a:scheme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kumimoji="0" lang="en-US" sz="1200">
              <a:solidFill>
                <a:schemeClr val="bg2">
                  <a:shade val="50000"/>
                </a:schemeClr>
              </a:solidFill>
              <a:effectLst/>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redrunner@cornell.edu" TargetMode="External"/><Relationship Id="rId2" Type="http://schemas.openxmlformats.org/officeDocument/2006/relationships/hyperlink" Target="https://ccmobile.fs.cornell.edu:4778/ccweb/Login.aspx"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146322"/>
            <a:ext cx="7543800" cy="2305665"/>
          </a:xfrm>
          <a:noFill/>
        </p:spPr>
        <p:txBody>
          <a:bodyPr>
            <a:scene3d>
              <a:camera prst="orthographicFront"/>
              <a:lightRig rig="harsh" dir="t"/>
            </a:scene3d>
            <a:sp3d extrusionH="57150" prstMaterial="matte">
              <a:bevelT w="63500" h="12700" prst="artDeco"/>
              <a:contourClr>
                <a:schemeClr val="bg1">
                  <a:lumMod val="65000"/>
                </a:schemeClr>
              </a:contourClr>
            </a:sp3d>
          </a:bodyPr>
          <a:lstStyle/>
          <a:p>
            <a:r>
              <a:rPr lang="en-US" b="1" dirty="0" smtClean="0">
                <a:ln>
                  <a:solidFill>
                    <a:schemeClr val="tx1"/>
                  </a:solidFill>
                </a:ln>
                <a:solidFill>
                  <a:schemeClr val="accent3">
                    <a:lumMod val="75000"/>
                  </a:schemeClr>
                </a:solidFill>
                <a:latin typeface="Arial" panose="020B0604020202020204" pitchFamily="34" charset="0"/>
                <a:cs typeface="Arial" panose="020B0604020202020204" pitchFamily="34" charset="0"/>
              </a:rPr>
              <a:t>Red Runner </a:t>
            </a:r>
            <a:r>
              <a:rPr lang="en-US" b="1" dirty="0" smtClean="0">
                <a:ln>
                  <a:solidFill>
                    <a:schemeClr val="tx1"/>
                  </a:solidFill>
                </a:ln>
                <a:solidFill>
                  <a:schemeClr val="accent3"/>
                </a:solidFill>
                <a:latin typeface="Arial" panose="020B0604020202020204" pitchFamily="34" charset="0"/>
                <a:cs typeface="Arial" panose="020B0604020202020204" pitchFamily="34" charset="0"/>
              </a:rPr>
              <a:t>Online</a:t>
            </a:r>
            <a:br>
              <a:rPr lang="en-US" b="1" dirty="0" smtClean="0">
                <a:ln>
                  <a:solidFill>
                    <a:schemeClr val="tx1"/>
                  </a:solidFill>
                </a:ln>
                <a:solidFill>
                  <a:schemeClr val="accent3"/>
                </a:solidFill>
                <a:latin typeface="Arial" panose="020B0604020202020204" pitchFamily="34" charset="0"/>
                <a:cs typeface="Arial" panose="020B0604020202020204" pitchFamily="34" charset="0"/>
              </a:rPr>
            </a:br>
            <a:r>
              <a:rPr lang="en-US" b="1" dirty="0" smtClean="0">
                <a:ln>
                  <a:solidFill>
                    <a:schemeClr val="tx1"/>
                  </a:solidFill>
                </a:ln>
                <a:solidFill>
                  <a:schemeClr val="accent3"/>
                </a:solidFill>
                <a:latin typeface="Arial" panose="020B0604020202020204" pitchFamily="34" charset="0"/>
                <a:cs typeface="Arial" panose="020B0604020202020204" pitchFamily="34" charset="0"/>
              </a:rPr>
              <a:t>Ordering</a:t>
            </a:r>
            <a:endParaRPr lang="en-US" b="1" dirty="0">
              <a:ln>
                <a:solidFill>
                  <a:schemeClr val="tx1"/>
                </a:solidFill>
              </a:ln>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77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655" y="2556528"/>
            <a:ext cx="7932420" cy="707886"/>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To place an online order with Red Runner go to:  </a:t>
            </a:r>
            <a:r>
              <a:rPr lang="en-US" sz="2000" u="sng" dirty="0">
                <a:latin typeface="Arial" panose="020B0604020202020204" pitchFamily="34" charset="0"/>
                <a:cs typeface="Arial" panose="020B0604020202020204" pitchFamily="34" charset="0"/>
                <a:hlinkClick r:id="rId2"/>
              </a:rPr>
              <a:t>https://ccmobile.fs.cornell.edu:4778/ccweb/Login.aspx</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p>
        </p:txBody>
      </p:sp>
      <p:sp>
        <p:nvSpPr>
          <p:cNvPr id="3" name="TextBox 2"/>
          <p:cNvSpPr txBox="1"/>
          <p:nvPr/>
        </p:nvSpPr>
        <p:spPr>
          <a:xfrm>
            <a:off x="668655" y="520677"/>
            <a:ext cx="7625600" cy="1862048"/>
          </a:xfrm>
          <a:prstGeom prst="rect">
            <a:avLst/>
          </a:prstGeom>
          <a:noFill/>
        </p:spPr>
        <p:txBody>
          <a:bodyPr wrap="square" rtlCol="0">
            <a:spAutoFit/>
          </a:bodyPr>
          <a:lstStyle/>
          <a:p>
            <a:pPr>
              <a:spcAft>
                <a:spcPts val="600"/>
              </a:spcAft>
            </a:pPr>
            <a:r>
              <a:rPr lang="en-US" sz="2000" dirty="0" smtClean="0">
                <a:latin typeface="Arial" panose="020B0604020202020204" pitchFamily="34" charset="0"/>
                <a:cs typeface="Arial" panose="020B0604020202020204" pitchFamily="34" charset="0"/>
              </a:rPr>
              <a:t>You can book Red Runner package deliveries and rides </a:t>
            </a:r>
            <a:r>
              <a:rPr lang="en-US" sz="2000" dirty="0" smtClean="0">
                <a:latin typeface="Arial" panose="020B0604020202020204" pitchFamily="34" charset="0"/>
                <a:cs typeface="Arial" panose="020B0604020202020204" pitchFamily="34" charset="0"/>
              </a:rPr>
              <a:t>online a minimum of </a:t>
            </a:r>
            <a:r>
              <a:rPr lang="en-US" sz="2000" dirty="0" smtClean="0">
                <a:latin typeface="Arial" panose="020B0604020202020204" pitchFamily="34" charset="0"/>
                <a:cs typeface="Arial" panose="020B0604020202020204" pitchFamily="34" charset="0"/>
              </a:rPr>
              <a:t>24 hours </a:t>
            </a:r>
            <a:r>
              <a:rPr lang="en-US" sz="2000" dirty="0" smtClean="0">
                <a:latin typeface="Arial" panose="020B0604020202020204" pitchFamily="34" charset="0"/>
                <a:cs typeface="Arial" panose="020B0604020202020204" pitchFamily="34" charset="0"/>
              </a:rPr>
              <a:t>in advance</a:t>
            </a:r>
            <a:r>
              <a:rPr lang="en-US" sz="2000" dirty="0" smtClean="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a:spcAft>
                <a:spcPts val="600"/>
              </a:spcAft>
            </a:pPr>
            <a:r>
              <a:rPr lang="en-US" sz="2000" dirty="0" smtClean="0">
                <a:latin typeface="Arial" panose="020B0604020202020204" pitchFamily="34" charset="0"/>
                <a:cs typeface="Arial" panose="020B0604020202020204" pitchFamily="34" charset="0"/>
              </a:rPr>
              <a:t>Job requests must fall within our regular work hours:</a:t>
            </a:r>
          </a:p>
          <a:p>
            <a:pPr lvl="1">
              <a:spcAft>
                <a:spcPts val="600"/>
              </a:spcAft>
            </a:pPr>
            <a:r>
              <a:rPr lang="en-US" sz="2000" dirty="0" smtClean="0">
                <a:latin typeface="Arial" panose="020B0604020202020204" pitchFamily="34" charset="0"/>
                <a:cs typeface="Arial" panose="020B0604020202020204" pitchFamily="34" charset="0"/>
              </a:rPr>
              <a:t>Monday – Friday, except on Cornell observed holidays.</a:t>
            </a:r>
          </a:p>
          <a:p>
            <a:pPr lvl="1">
              <a:spcAft>
                <a:spcPts val="600"/>
              </a:spcAft>
            </a:pPr>
            <a:r>
              <a:rPr lang="en-US" sz="2000" dirty="0" smtClean="0">
                <a:latin typeface="Arial" panose="020B0604020202020204" pitchFamily="34" charset="0"/>
                <a:cs typeface="Arial" panose="020B0604020202020204" pitchFamily="34" charset="0"/>
              </a:rPr>
              <a:t>7:45am – 3:45pm </a:t>
            </a:r>
            <a:endParaRPr lang="en-US" sz="2000" dirty="0">
              <a:latin typeface="Arial" panose="020B0604020202020204" pitchFamily="34" charset="0"/>
              <a:cs typeface="Arial" panose="020B0604020202020204" pitchFamily="34" charset="0"/>
            </a:endParaRPr>
          </a:p>
        </p:txBody>
      </p:sp>
      <p:sp>
        <p:nvSpPr>
          <p:cNvPr id="4" name="TextBox 3"/>
          <p:cNvSpPr txBox="1"/>
          <p:nvPr/>
        </p:nvSpPr>
        <p:spPr>
          <a:xfrm>
            <a:off x="668655" y="3438218"/>
            <a:ext cx="7219200" cy="1200329"/>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You will need: </a:t>
            </a:r>
          </a:p>
          <a:p>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 Cornell </a:t>
            </a:r>
            <a:r>
              <a:rPr lang="en-US" dirty="0" err="1">
                <a:latin typeface="Arial" panose="020B0604020202020204" pitchFamily="34" charset="0"/>
                <a:cs typeface="Arial" panose="020B0604020202020204" pitchFamily="34" charset="0"/>
              </a:rPr>
              <a:t>N</a:t>
            </a:r>
            <a:r>
              <a:rPr lang="en-US" dirty="0" err="1" smtClean="0">
                <a:latin typeface="Arial" panose="020B0604020202020204" pitchFamily="34" charset="0"/>
                <a:cs typeface="Arial" panose="020B0604020202020204" pitchFamily="34" charset="0"/>
              </a:rPr>
              <a:t>etid</a:t>
            </a:r>
            <a:r>
              <a:rPr lang="en-US" dirty="0" smtClean="0">
                <a:latin typeface="Arial" panose="020B0604020202020204" pitchFamily="34" charset="0"/>
                <a:cs typeface="Arial" panose="020B0604020202020204" pitchFamily="34" charset="0"/>
              </a:rPr>
              <a:t> to log in </a:t>
            </a:r>
          </a:p>
          <a:p>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 Department/GL account </a:t>
            </a:r>
          </a:p>
          <a:p>
            <a:r>
              <a:rPr lang="en-US" dirty="0" smtClean="0">
                <a:latin typeface="Arial" panose="020B0604020202020204" pitchFamily="34" charset="0"/>
                <a:cs typeface="Arial" panose="020B0604020202020204" pitchFamily="34" charset="0"/>
              </a:rPr>
              <a:t>Provide detailed information for the pick up and delivery locations</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668655" y="4918461"/>
            <a:ext cx="7736436" cy="1277273"/>
          </a:xfrm>
          <a:prstGeom prst="rect">
            <a:avLst/>
          </a:prstGeom>
          <a:noFill/>
        </p:spPr>
        <p:txBody>
          <a:bodyPr wrap="square" rtlCol="0">
            <a:spAutoFit/>
          </a:bodyPr>
          <a:lstStyle/>
          <a:p>
            <a:pPr>
              <a:spcAft>
                <a:spcPts val="600"/>
              </a:spcAft>
            </a:pPr>
            <a:r>
              <a:rPr lang="en-US" i="1" dirty="0">
                <a:latin typeface="Arial" panose="020B0604020202020204" pitchFamily="34" charset="0"/>
                <a:cs typeface="Arial" panose="020B0604020202020204" pitchFamily="34" charset="0"/>
              </a:rPr>
              <a:t>*Jobs with less than 24hrs notice can only be entered by Red Runner staff who can check for driver availability. </a:t>
            </a:r>
          </a:p>
          <a:p>
            <a:r>
              <a:rPr lang="en-US" i="1" dirty="0" smtClean="0">
                <a:latin typeface="Arial" panose="020B0604020202020204" pitchFamily="34" charset="0"/>
                <a:cs typeface="Arial" panose="020B0604020202020204" pitchFamily="34" charset="0"/>
              </a:rPr>
              <a:t>*For jobs outside our regular hours, or for same day requests email us: </a:t>
            </a:r>
            <a:r>
              <a:rPr lang="en-US" i="1" dirty="0" smtClean="0">
                <a:latin typeface="Arial" panose="020B0604020202020204" pitchFamily="34" charset="0"/>
                <a:cs typeface="Arial" panose="020B0604020202020204" pitchFamily="34" charset="0"/>
                <a:hlinkClick r:id="rId3"/>
              </a:rPr>
              <a:t>redrunner@cornell.edu</a:t>
            </a:r>
            <a:r>
              <a:rPr lang="en-US" i="1" dirty="0" smtClean="0">
                <a:latin typeface="Arial" panose="020B0604020202020204" pitchFamily="34" charset="0"/>
                <a:cs typeface="Arial" panose="020B0604020202020204" pitchFamily="34" charset="0"/>
              </a:rPr>
              <a:t> or call 607-254-8293</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927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31519" y="5219700"/>
            <a:ext cx="7571971" cy="977900"/>
          </a:xfrm>
        </p:spPr>
        <p:txBody>
          <a:bodyPr>
            <a:normAutofit fontScale="85000" lnSpcReduction="20000"/>
          </a:bodyPr>
          <a:lstStyle/>
          <a:p>
            <a:r>
              <a:rPr lang="en-US" sz="1900" dirty="0" smtClean="0">
                <a:latin typeface="Arial" panose="020B0604020202020204" pitchFamily="34" charset="0"/>
                <a:cs typeface="Arial" panose="020B0604020202020204" pitchFamily="34" charset="0"/>
              </a:rPr>
              <a:t>Fill in your </a:t>
            </a:r>
            <a:r>
              <a:rPr lang="en-US" sz="1900" dirty="0" err="1">
                <a:latin typeface="Arial" panose="020B0604020202020204" pitchFamily="34" charset="0"/>
                <a:cs typeface="Arial" panose="020B0604020202020204" pitchFamily="34" charset="0"/>
              </a:rPr>
              <a:t>N</a:t>
            </a:r>
            <a:r>
              <a:rPr lang="en-US" sz="1900" dirty="0" err="1" smtClean="0">
                <a:latin typeface="Arial" panose="020B0604020202020204" pitchFamily="34" charset="0"/>
                <a:cs typeface="Arial" panose="020B0604020202020204" pitchFamily="34" charset="0"/>
              </a:rPr>
              <a:t>etid</a:t>
            </a:r>
            <a:r>
              <a:rPr lang="en-US" sz="1900" dirty="0" smtClean="0">
                <a:latin typeface="Arial" panose="020B0604020202020204" pitchFamily="34" charset="0"/>
                <a:cs typeface="Arial" panose="020B0604020202020204" pitchFamily="34" charset="0"/>
              </a:rPr>
              <a:t> and your department/GL account number </a:t>
            </a:r>
            <a:r>
              <a:rPr lang="en-US" sz="1900" i="1" dirty="0" smtClean="0">
                <a:latin typeface="Arial" panose="020B0604020202020204" pitchFamily="34" charset="0"/>
                <a:cs typeface="Arial" panose="020B0604020202020204" pitchFamily="34" charset="0"/>
              </a:rPr>
              <a:t>(case sensitive). </a:t>
            </a:r>
          </a:p>
          <a:p>
            <a:r>
              <a:rPr lang="en-US" sz="1900" dirty="0" smtClean="0">
                <a:latin typeface="Arial" panose="020B0604020202020204" pitchFamily="34" charset="0"/>
                <a:cs typeface="Arial" panose="020B0604020202020204" pitchFamily="34" charset="0"/>
              </a:rPr>
              <a:t>If you have trouble with your account make sure the formatting is correct, if your not sure what your account is or the account formatting, contact your supervisor or accounts rep for help.</a:t>
            </a:r>
          </a:p>
          <a:p>
            <a:endParaRPr lang="en-US" dirty="0"/>
          </a:p>
        </p:txBody>
      </p:sp>
      <p:pic>
        <p:nvPicPr>
          <p:cNvPr id="5" name="Picture Placeholder 4"/>
          <p:cNvPicPr>
            <a:picLocks noGrp="1"/>
          </p:cNvPicPr>
          <p:nvPr>
            <p:ph type="pic" idx="1"/>
          </p:nvPr>
        </p:nvPicPr>
        <p:blipFill rotWithShape="1">
          <a:blip r:embed="rId2"/>
          <a:srcRect l="11363" t="25235" r="11668" b="7902"/>
          <a:stretch/>
        </p:blipFill>
        <p:spPr bwMode="auto">
          <a:xfrm>
            <a:off x="731519" y="457200"/>
            <a:ext cx="7636625" cy="4652010"/>
          </a:xfrm>
          <a:prstGeom prst="rect">
            <a:avLst/>
          </a:prstGeom>
          <a:ln>
            <a:solidFill>
              <a:schemeClr val="tx1"/>
            </a:solidFill>
          </a:ln>
          <a:extLst>
            <a:ext uri="{53640926-AAD7-44D8-BBD7-CCE9431645EC}">
              <a14:shadowObscured xmlns:a14="http://schemas.microsoft.com/office/drawing/2010/main"/>
            </a:ext>
          </a:extLst>
        </p:spPr>
      </p:pic>
      <p:sp>
        <p:nvSpPr>
          <p:cNvPr id="2" name="Left Arrow 1"/>
          <p:cNvSpPr/>
          <p:nvPr/>
        </p:nvSpPr>
        <p:spPr>
          <a:xfrm>
            <a:off x="2318328" y="1080656"/>
            <a:ext cx="978408" cy="2031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6700983" y="1565564"/>
            <a:ext cx="978408" cy="2031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603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C00000"/>
                </a:solidFill>
                <a:latin typeface="Arial" panose="020B0604020202020204" pitchFamily="34" charset="0"/>
                <a:cs typeface="Arial" panose="020B0604020202020204" pitchFamily="34" charset="0"/>
              </a:rPr>
              <a:t>Once entered click the ‘Done’ button</a:t>
            </a:r>
            <a:endParaRPr lang="en-US" sz="3200" b="1" dirty="0">
              <a:solidFill>
                <a:srgbClr val="C00000"/>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758952" y="478972"/>
            <a:ext cx="7535091" cy="639762"/>
          </a:xfrm>
        </p:spPr>
        <p:txBody>
          <a:bodyPr/>
          <a:lstStyle/>
          <a:p>
            <a:pPr algn="ctr"/>
            <a:r>
              <a:rPr lang="en-US" sz="3200" b="1" dirty="0" smtClean="0">
                <a:solidFill>
                  <a:srgbClr val="C00000"/>
                </a:solidFill>
                <a:latin typeface="Arial" panose="020B0604020202020204" pitchFamily="34" charset="0"/>
                <a:cs typeface="Arial" panose="020B0604020202020204" pitchFamily="34" charset="0"/>
              </a:rPr>
              <a:t>To Adjust </a:t>
            </a:r>
            <a:r>
              <a:rPr lang="en-US" sz="3200" b="1" dirty="0">
                <a:solidFill>
                  <a:srgbClr val="C00000"/>
                </a:solidFill>
                <a:latin typeface="Arial" panose="020B0604020202020204" pitchFamily="34" charset="0"/>
                <a:cs typeface="Arial" panose="020B0604020202020204" pitchFamily="34" charset="0"/>
              </a:rPr>
              <a:t>S</a:t>
            </a:r>
            <a:r>
              <a:rPr lang="en-US" sz="3200" b="1" dirty="0" smtClean="0">
                <a:solidFill>
                  <a:srgbClr val="C00000"/>
                </a:solidFill>
                <a:latin typeface="Arial" panose="020B0604020202020204" pitchFamily="34" charset="0"/>
                <a:cs typeface="Arial" panose="020B0604020202020204" pitchFamily="34" charset="0"/>
              </a:rPr>
              <a:t>tart and Deliver </a:t>
            </a:r>
            <a:r>
              <a:rPr lang="en-US" sz="3200" b="1" dirty="0">
                <a:solidFill>
                  <a:srgbClr val="C00000"/>
                </a:solidFill>
                <a:latin typeface="Arial" panose="020B0604020202020204" pitchFamily="34" charset="0"/>
                <a:cs typeface="Arial" panose="020B0604020202020204" pitchFamily="34" charset="0"/>
              </a:rPr>
              <a:t>T</a:t>
            </a:r>
            <a:r>
              <a:rPr lang="en-US" sz="3200" b="1" dirty="0" smtClean="0">
                <a:solidFill>
                  <a:srgbClr val="C00000"/>
                </a:solidFill>
                <a:latin typeface="Arial" panose="020B0604020202020204" pitchFamily="34" charset="0"/>
                <a:cs typeface="Arial" panose="020B0604020202020204" pitchFamily="34" charset="0"/>
              </a:rPr>
              <a:t>imes</a:t>
            </a:r>
            <a:endParaRPr lang="en-US" sz="3200" b="1" dirty="0">
              <a:solidFill>
                <a:srgbClr val="C00000"/>
              </a:solidFill>
              <a:latin typeface="Arial" panose="020B0604020202020204" pitchFamily="34" charset="0"/>
              <a:cs typeface="Arial" panose="020B0604020202020204" pitchFamily="34" charset="0"/>
            </a:endParaRPr>
          </a:p>
        </p:txBody>
      </p:sp>
      <p:pic>
        <p:nvPicPr>
          <p:cNvPr id="7" name="Content Placeholder 6"/>
          <p:cNvPicPr>
            <a:picLocks noGrp="1"/>
          </p:cNvPicPr>
          <p:nvPr>
            <p:ph sz="half" idx="2"/>
          </p:nvPr>
        </p:nvPicPr>
        <p:blipFill rotWithShape="1">
          <a:blip r:embed="rId2"/>
          <a:srcRect l="19732" t="46290" r="61178" b="1341"/>
          <a:stretch/>
        </p:blipFill>
        <p:spPr bwMode="auto">
          <a:xfrm>
            <a:off x="758952" y="1445986"/>
            <a:ext cx="3657600" cy="3467758"/>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8" name="Text Box 2"/>
          <p:cNvSpPr txBox="1">
            <a:spLocks noGrp="1" noChangeArrowheads="1"/>
          </p:cNvSpPr>
          <p:nvPr>
            <p:ph sz="quarter" idx="4"/>
          </p:nvPr>
        </p:nvSpPr>
        <p:spPr bwMode="auto">
          <a:xfrm>
            <a:off x="4636443" y="1445985"/>
            <a:ext cx="3657600" cy="34677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indent="0">
              <a:lnSpc>
                <a:spcPct val="107000"/>
              </a:lnSpc>
              <a:spcBef>
                <a:spcPts val="0"/>
              </a:spcBef>
              <a:spcAft>
                <a:spcPts val="600"/>
              </a:spcAft>
              <a:buNone/>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The </a:t>
            </a:r>
            <a:r>
              <a:rPr lang="en-US" sz="1600" dirty="0">
                <a:effectLst/>
                <a:latin typeface="Calibri" panose="020F0502020204030204" pitchFamily="34" charset="0"/>
                <a:ea typeface="Calibri" panose="020F0502020204030204" pitchFamily="34" charset="0"/>
                <a:cs typeface="Times New Roman" panose="02020603050405020304" pitchFamily="18" charset="0"/>
              </a:rPr>
              <a:t>default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setting is </a:t>
            </a:r>
            <a:r>
              <a:rPr lang="en-US" sz="1600" dirty="0">
                <a:effectLst/>
                <a:latin typeface="Calibri" panose="020F0502020204030204" pitchFamily="34" charset="0"/>
                <a:ea typeface="Calibri" panose="020F0502020204030204" pitchFamily="34" charset="0"/>
                <a:cs typeface="Times New Roman" panose="02020603050405020304" pitchFamily="18" charset="0"/>
              </a:rPr>
              <a:t>the current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day. </a:t>
            </a:r>
            <a:r>
              <a:rPr lang="en-US" sz="1600" dirty="0" smtClean="0">
                <a:latin typeface="Calibri" panose="020F0502020204030204" pitchFamily="34" charset="0"/>
                <a:ea typeface="Calibri" panose="020F0502020204030204" pitchFamily="34" charset="0"/>
                <a:cs typeface="Times New Roman" panose="02020603050405020304" pitchFamily="18" charset="0"/>
              </a:rPr>
              <a:t>To change this click </a:t>
            </a:r>
            <a:r>
              <a:rPr lang="en-US" sz="1600" dirty="0">
                <a:latin typeface="Calibri" panose="020F0502020204030204" pitchFamily="34" charset="0"/>
                <a:ea typeface="Calibri" panose="020F0502020204030204" pitchFamily="34" charset="0"/>
                <a:cs typeface="Times New Roman" panose="02020603050405020304" pitchFamily="18" charset="0"/>
              </a:rPr>
              <a:t>on the </a:t>
            </a:r>
            <a:r>
              <a:rPr lang="en-US" sz="1600" dirty="0" smtClean="0">
                <a:latin typeface="Calibri" panose="020F0502020204030204" pitchFamily="34" charset="0"/>
                <a:ea typeface="Calibri" panose="020F0502020204030204" pitchFamily="34" charset="0"/>
                <a:cs typeface="Times New Roman" panose="02020603050405020304" pitchFamily="18" charset="0"/>
              </a:rPr>
              <a:t>date/time box.</a:t>
            </a:r>
          </a:p>
          <a:p>
            <a:pPr>
              <a:lnSpc>
                <a:spcPct val="107000"/>
              </a:lnSpc>
              <a:spcBef>
                <a:spcPts val="0"/>
              </a:spcBef>
              <a:spcAft>
                <a:spcPts val="60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Choose </a:t>
            </a:r>
            <a:r>
              <a:rPr lang="en-US" sz="1600" dirty="0">
                <a:effectLst/>
                <a:latin typeface="Calibri" panose="020F0502020204030204" pitchFamily="34" charset="0"/>
                <a:ea typeface="Calibri" panose="020F0502020204030204" pitchFamily="34" charset="0"/>
                <a:cs typeface="Times New Roman" panose="02020603050405020304" pitchFamily="18" charset="0"/>
              </a:rPr>
              <a:t>a day from the drop down calendar.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20040" lvl="1">
              <a:lnSpc>
                <a:spcPct val="107000"/>
              </a:lnSpc>
              <a:spcBef>
                <a:spcPts val="0"/>
              </a:spcBef>
              <a:spcAft>
                <a:spcPts val="60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The time </a:t>
            </a:r>
            <a:r>
              <a:rPr lang="en-US" sz="1600" dirty="0">
                <a:effectLst/>
                <a:latin typeface="Calibri" panose="020F0502020204030204" pitchFamily="34" charset="0"/>
                <a:ea typeface="Calibri" panose="020F0502020204030204" pitchFamily="34" charset="0"/>
                <a:cs typeface="Times New Roman" panose="02020603050405020304" pitchFamily="18" charset="0"/>
              </a:rPr>
              <a:t>controls are slides – </a:t>
            </a:r>
            <a:r>
              <a:rPr lang="en-US" sz="1600" dirty="0" smtClean="0">
                <a:latin typeface="Calibri" panose="020F0502020204030204" pitchFamily="34" charset="0"/>
                <a:ea typeface="Calibri" panose="020F0502020204030204" pitchFamily="34" charset="0"/>
                <a:cs typeface="Times New Roman" panose="02020603050405020304" pitchFamily="18" charset="0"/>
              </a:rPr>
              <a:t>which can be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hard </a:t>
            </a:r>
            <a:r>
              <a:rPr lang="en-US" sz="1600" dirty="0">
                <a:effectLst/>
                <a:latin typeface="Calibri" panose="020F0502020204030204" pitchFamily="34" charset="0"/>
                <a:ea typeface="Calibri" panose="020F0502020204030204" pitchFamily="34" charset="0"/>
                <a:cs typeface="Times New Roman" panose="02020603050405020304" pitchFamily="18" charset="0"/>
              </a:rPr>
              <a:t>to adjust to the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exact </a:t>
            </a:r>
            <a:r>
              <a:rPr lang="en-US" sz="1600" dirty="0">
                <a:effectLst/>
                <a:latin typeface="Calibri" panose="020F0502020204030204" pitchFamily="34" charset="0"/>
                <a:ea typeface="Calibri" panose="020F0502020204030204" pitchFamily="34" charset="0"/>
                <a:cs typeface="Times New Roman" panose="02020603050405020304" pitchFamily="18" charset="0"/>
              </a:rPr>
              <a:t>time. </a:t>
            </a:r>
          </a:p>
          <a:p>
            <a:pPr marL="320040" lvl="1">
              <a:lnSpc>
                <a:spcPct val="107000"/>
              </a:lnSpc>
              <a:spcBef>
                <a:spcPts val="0"/>
              </a:spcBef>
              <a:spcAft>
                <a:spcPts val="60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An alternative is to highlight </a:t>
            </a:r>
            <a:r>
              <a:rPr lang="en-US" sz="1600" dirty="0">
                <a:effectLst/>
                <a:latin typeface="Calibri" panose="020F0502020204030204" pitchFamily="34" charset="0"/>
                <a:ea typeface="Calibri" panose="020F0502020204030204" pitchFamily="34" charset="0"/>
                <a:cs typeface="Times New Roman" panose="02020603050405020304" pitchFamily="18" charset="0"/>
              </a:rPr>
              <a:t>the hour and minutes and manually type in the exact ready/start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and delivery times you want.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569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p:cNvPicPr>
            <a:picLocks/>
          </p:cNvPicPr>
          <p:nvPr/>
        </p:nvPicPr>
        <p:blipFill rotWithShape="1">
          <a:blip r:embed="rId2"/>
          <a:srcRect l="11363" t="47472" r="11668" b="16021"/>
          <a:stretch/>
        </p:blipFill>
        <p:spPr bwMode="auto">
          <a:xfrm>
            <a:off x="748145" y="397163"/>
            <a:ext cx="7572896" cy="2299855"/>
          </a:xfrm>
          <a:prstGeom prst="rect">
            <a:avLst/>
          </a:prstGeom>
          <a:ln>
            <a:solidFill>
              <a:schemeClr val="tx1"/>
            </a:solidFill>
          </a:ln>
          <a:extLst>
            <a:ext uri="{53640926-AAD7-44D8-BBD7-CCE9431645EC}">
              <a14:shadowObscured xmlns:a14="http://schemas.microsoft.com/office/drawing/2010/main"/>
            </a:ext>
          </a:extLst>
        </p:spPr>
      </p:pic>
      <p:sp>
        <p:nvSpPr>
          <p:cNvPr id="3" name="TextBox 2"/>
          <p:cNvSpPr txBox="1"/>
          <p:nvPr/>
        </p:nvSpPr>
        <p:spPr>
          <a:xfrm>
            <a:off x="748145" y="2697018"/>
            <a:ext cx="7572896" cy="3839513"/>
          </a:xfrm>
          <a:prstGeom prst="rect">
            <a:avLst/>
          </a:prstGeom>
          <a:noFill/>
        </p:spPr>
        <p:txBody>
          <a:bodyPr wrap="square" rtlCol="0">
            <a:spAutoFit/>
          </a:bodyPr>
          <a:lstStyle/>
          <a:p>
            <a:pPr>
              <a:spcAft>
                <a:spcPts val="600"/>
              </a:spcAft>
            </a:pPr>
            <a:r>
              <a:rPr lang="en-US" dirty="0" smtClean="0">
                <a:latin typeface="Arial" panose="020B0604020202020204" pitchFamily="34" charset="0"/>
                <a:cs typeface="Arial" panose="020B0604020202020204" pitchFamily="34" charset="0"/>
              </a:rPr>
              <a:t>Next along the left side choose the </a:t>
            </a:r>
            <a:r>
              <a:rPr lang="en-US" u="sng" dirty="0">
                <a:latin typeface="Arial" panose="020B0604020202020204" pitchFamily="34" charset="0"/>
                <a:cs typeface="Arial" panose="020B0604020202020204" pitchFamily="34" charset="0"/>
              </a:rPr>
              <a:t>O</a:t>
            </a:r>
            <a:r>
              <a:rPr lang="en-US" u="sng" dirty="0" smtClean="0">
                <a:latin typeface="Arial" panose="020B0604020202020204" pitchFamily="34" charset="0"/>
                <a:cs typeface="Arial" panose="020B0604020202020204" pitchFamily="34" charset="0"/>
              </a:rPr>
              <a:t>rder </a:t>
            </a:r>
            <a:r>
              <a:rPr lang="en-US" u="sng" dirty="0">
                <a:latin typeface="Arial" panose="020B0604020202020204" pitchFamily="34" charset="0"/>
                <a:cs typeface="Arial" panose="020B0604020202020204" pitchFamily="34" charset="0"/>
              </a:rPr>
              <a:t>T</a:t>
            </a:r>
            <a:r>
              <a:rPr lang="en-US" u="sng" dirty="0" smtClean="0">
                <a:latin typeface="Arial" panose="020B0604020202020204" pitchFamily="34" charset="0"/>
                <a:cs typeface="Arial" panose="020B0604020202020204" pitchFamily="34" charset="0"/>
              </a:rPr>
              <a:t>ype </a:t>
            </a:r>
            <a:r>
              <a:rPr lang="en-US" dirty="0" smtClean="0">
                <a:latin typeface="Arial" panose="020B0604020202020204" pitchFamily="34" charset="0"/>
                <a:cs typeface="Arial" panose="020B0604020202020204" pitchFamily="34" charset="0"/>
              </a:rPr>
              <a:t>-person or package. If both enter person and list additional items in instructions.</a:t>
            </a:r>
          </a:p>
          <a:p>
            <a:pPr>
              <a:spcAft>
                <a:spcPts val="600"/>
              </a:spcAft>
            </a:pPr>
            <a:r>
              <a:rPr lang="en-US" dirty="0" smtClean="0">
                <a:latin typeface="Arial" panose="020B0604020202020204" pitchFamily="34" charset="0"/>
                <a:cs typeface="Arial" panose="020B0604020202020204" pitchFamily="34" charset="0"/>
              </a:rPr>
              <a:t>Choose </a:t>
            </a:r>
            <a:r>
              <a:rPr lang="en-US" u="sng" dirty="0">
                <a:latin typeface="Arial" panose="020B0604020202020204" pitchFamily="34" charset="0"/>
                <a:cs typeface="Arial" panose="020B0604020202020204" pitchFamily="34" charset="0"/>
              </a:rPr>
              <a:t>S</a:t>
            </a:r>
            <a:r>
              <a:rPr lang="en-US" u="sng" dirty="0" smtClean="0">
                <a:latin typeface="Arial" panose="020B0604020202020204" pitchFamily="34" charset="0"/>
                <a:cs typeface="Arial" panose="020B0604020202020204" pitchFamily="34" charset="0"/>
              </a:rPr>
              <a:t>ervice </a:t>
            </a:r>
            <a:r>
              <a:rPr lang="en-US" u="sng" dirty="0">
                <a:latin typeface="Arial" panose="020B0604020202020204" pitchFamily="34" charset="0"/>
                <a:cs typeface="Arial" panose="020B0604020202020204" pitchFamily="34" charset="0"/>
              </a:rPr>
              <a:t>T</a:t>
            </a:r>
            <a:r>
              <a:rPr lang="en-US" u="sng" dirty="0" smtClean="0">
                <a:latin typeface="Arial" panose="020B0604020202020204" pitchFamily="34" charset="0"/>
                <a:cs typeface="Arial" panose="020B0604020202020204" pitchFamily="34" charset="0"/>
              </a:rPr>
              <a:t>ype </a:t>
            </a:r>
            <a:r>
              <a:rPr lang="en-US" dirty="0" smtClean="0">
                <a:latin typeface="Arial" panose="020B0604020202020204" pitchFamily="34" charset="0"/>
                <a:cs typeface="Arial" panose="020B0604020202020204" pitchFamily="34" charset="0"/>
              </a:rPr>
              <a:t>from the drop down choices – Regular (anytime that day), Rush (a 3 hour delivery span, Super </a:t>
            </a:r>
            <a:r>
              <a:rPr lang="en-US" dirty="0">
                <a:latin typeface="Arial" panose="020B0604020202020204" pitchFamily="34" charset="0"/>
                <a:cs typeface="Arial" panose="020B0604020202020204" pitchFamily="34" charset="0"/>
              </a:rPr>
              <a:t>R</a:t>
            </a:r>
            <a:r>
              <a:rPr lang="en-US" dirty="0" smtClean="0">
                <a:latin typeface="Arial" panose="020B0604020202020204" pitchFamily="34" charset="0"/>
                <a:cs typeface="Arial" panose="020B0604020202020204" pitchFamily="34" charset="0"/>
              </a:rPr>
              <a:t>ush (1 hour delivery time). </a:t>
            </a:r>
            <a:r>
              <a:rPr lang="en-US" dirty="0">
                <a:latin typeface="Arial" panose="020B0604020202020204" pitchFamily="34" charset="0"/>
                <a:cs typeface="Arial" panose="020B0604020202020204" pitchFamily="34" charset="0"/>
              </a:rPr>
              <a:t>O</a:t>
            </a:r>
            <a:r>
              <a:rPr lang="en-US" dirty="0" smtClean="0">
                <a:latin typeface="Arial" panose="020B0604020202020204" pitchFamily="34" charset="0"/>
                <a:cs typeface="Arial" panose="020B0604020202020204" pitchFamily="34" charset="0"/>
              </a:rPr>
              <a:t>ur </a:t>
            </a:r>
            <a:r>
              <a:rPr lang="en-US" dirty="0">
                <a:latin typeface="Arial" panose="020B0604020202020204" pitchFamily="34" charset="0"/>
                <a:cs typeface="Arial" panose="020B0604020202020204" pitchFamily="34" charset="0"/>
              </a:rPr>
              <a:t>daily </a:t>
            </a:r>
            <a:r>
              <a:rPr lang="en-US" dirty="0" smtClean="0">
                <a:latin typeface="Arial" panose="020B0604020202020204" pitchFamily="34" charset="0"/>
                <a:cs typeface="Arial" panose="020B0604020202020204" pitchFamily="34" charset="0"/>
              </a:rPr>
              <a:t>operating hours </a:t>
            </a:r>
            <a:r>
              <a:rPr lang="en-US" dirty="0">
                <a:latin typeface="Arial" panose="020B0604020202020204" pitchFamily="34" charset="0"/>
                <a:cs typeface="Arial" panose="020B0604020202020204" pitchFamily="34" charset="0"/>
              </a:rPr>
              <a:t>may factor into </a:t>
            </a:r>
            <a:r>
              <a:rPr lang="en-US" dirty="0" smtClean="0">
                <a:latin typeface="Arial" panose="020B0604020202020204" pitchFamily="34" charset="0"/>
                <a:cs typeface="Arial" panose="020B0604020202020204" pitchFamily="34" charset="0"/>
              </a:rPr>
              <a:t>this. If the package isn’t ready until 1pm and our service ends at 4pm the delivery is automatically a rush.</a:t>
            </a:r>
          </a:p>
          <a:p>
            <a:pPr>
              <a:spcAft>
                <a:spcPts val="600"/>
              </a:spcAft>
            </a:pPr>
            <a:r>
              <a:rPr lang="en-US" dirty="0" smtClean="0">
                <a:latin typeface="Arial" panose="020B0604020202020204" pitchFamily="34" charset="0"/>
                <a:cs typeface="Arial" panose="020B0604020202020204" pitchFamily="34" charset="0"/>
              </a:rPr>
              <a:t>Enter the </a:t>
            </a:r>
            <a:r>
              <a:rPr lang="en-US" u="sng" dirty="0">
                <a:latin typeface="Arial" panose="020B0604020202020204" pitchFamily="34" charset="0"/>
                <a:cs typeface="Arial" panose="020B0604020202020204" pitchFamily="34" charset="0"/>
              </a:rPr>
              <a:t>Q</a:t>
            </a:r>
            <a:r>
              <a:rPr lang="en-US" u="sng" dirty="0" smtClean="0">
                <a:latin typeface="Arial" panose="020B0604020202020204" pitchFamily="34" charset="0"/>
                <a:cs typeface="Arial" panose="020B0604020202020204" pitchFamily="34" charset="0"/>
              </a:rPr>
              <a:t>uantity</a:t>
            </a:r>
            <a:r>
              <a:rPr lang="en-US" dirty="0" smtClean="0">
                <a:latin typeface="Arial" panose="020B0604020202020204" pitchFamily="34" charset="0"/>
                <a:cs typeface="Arial" panose="020B0604020202020204" pitchFamily="34" charset="0"/>
              </a:rPr>
              <a:t> of packages or riders. </a:t>
            </a:r>
          </a:p>
          <a:p>
            <a:pPr>
              <a:spcAft>
                <a:spcPts val="300"/>
              </a:spcAft>
            </a:pPr>
            <a:r>
              <a:rPr lang="en-US" u="sng" dirty="0" smtClean="0">
                <a:latin typeface="Arial" panose="020B0604020202020204" pitchFamily="34" charset="0"/>
                <a:cs typeface="Arial" panose="020B0604020202020204" pitchFamily="34" charset="0"/>
              </a:rPr>
              <a:t>Off Campus </a:t>
            </a:r>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hoose yes if one or both stops is off campus. </a:t>
            </a:r>
          </a:p>
          <a:p>
            <a:r>
              <a:rPr lang="en-US" sz="1500" dirty="0" smtClean="0">
                <a:latin typeface="Arial" panose="020B0604020202020204" pitchFamily="34" charset="0"/>
                <a:cs typeface="Arial" panose="020B0604020202020204" pitchFamily="34" charset="0"/>
              </a:rPr>
              <a:t>(</a:t>
            </a:r>
            <a:r>
              <a:rPr lang="en-US" sz="1500" i="1" dirty="0">
                <a:latin typeface="Arial" panose="020B0604020202020204" pitchFamily="34" charset="0"/>
                <a:cs typeface="Arial" panose="020B0604020202020204" pitchFamily="34" charset="0"/>
              </a:rPr>
              <a:t>The main Ithaca campus, </a:t>
            </a:r>
            <a:r>
              <a:rPr lang="en-US" sz="1500" i="1" dirty="0" smtClean="0">
                <a:latin typeface="Arial" panose="020B0604020202020204" pitchFamily="34" charset="0"/>
                <a:cs typeface="Arial" panose="020B0604020202020204" pitchFamily="34" charset="0"/>
              </a:rPr>
              <a:t>Maple Ave, East Hill Plaza, and the business area of College Ave are considered On </a:t>
            </a:r>
            <a:r>
              <a:rPr lang="en-US" sz="1500" i="1" dirty="0">
                <a:latin typeface="Arial" panose="020B0604020202020204" pitchFamily="34" charset="0"/>
                <a:cs typeface="Arial" panose="020B0604020202020204" pitchFamily="34" charset="0"/>
              </a:rPr>
              <a:t>C</a:t>
            </a:r>
            <a:r>
              <a:rPr lang="en-US" sz="1500" i="1" dirty="0" smtClean="0">
                <a:latin typeface="Arial" panose="020B0604020202020204" pitchFamily="34" charset="0"/>
                <a:cs typeface="Arial" panose="020B0604020202020204" pitchFamily="34" charset="0"/>
              </a:rPr>
              <a:t>ampus. Seneca Place, Baker Inst., Lab of Ornithology, Sage House, and </a:t>
            </a:r>
            <a:r>
              <a:rPr lang="en-US" sz="1500" i="1" dirty="0">
                <a:latin typeface="Arial" panose="020B0604020202020204" pitchFamily="34" charset="0"/>
                <a:cs typeface="Arial" panose="020B0604020202020204" pitchFamily="34" charset="0"/>
              </a:rPr>
              <a:t>T</a:t>
            </a:r>
            <a:r>
              <a:rPr lang="en-US" sz="1500" i="1" dirty="0" smtClean="0">
                <a:latin typeface="Arial" panose="020B0604020202020204" pitchFamily="34" charset="0"/>
                <a:cs typeface="Arial" panose="020B0604020202020204" pitchFamily="34" charset="0"/>
              </a:rPr>
              <a:t>hornwood Dr are off campus as well an any non-</a:t>
            </a:r>
            <a:r>
              <a:rPr lang="en-US" sz="1500" i="1" dirty="0">
                <a:latin typeface="Arial" panose="020B0604020202020204" pitchFamily="34" charset="0"/>
                <a:cs typeface="Arial" panose="020B0604020202020204" pitchFamily="34" charset="0"/>
              </a:rPr>
              <a:t>C</a:t>
            </a:r>
            <a:r>
              <a:rPr lang="en-US" sz="1500" i="1" dirty="0" smtClean="0">
                <a:latin typeface="Arial" panose="020B0604020202020204" pitchFamily="34" charset="0"/>
                <a:cs typeface="Arial" panose="020B0604020202020204" pitchFamily="34" charset="0"/>
              </a:rPr>
              <a:t>ornell locations)</a:t>
            </a:r>
          </a:p>
          <a:p>
            <a:endParaRPr lang="en-US"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278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p:cNvPicPr>
            <a:picLocks/>
          </p:cNvPicPr>
          <p:nvPr/>
        </p:nvPicPr>
        <p:blipFill rotWithShape="1">
          <a:blip r:embed="rId2"/>
          <a:srcRect l="11363" t="37781" r="11668" b="10976"/>
          <a:stretch/>
        </p:blipFill>
        <p:spPr bwMode="auto">
          <a:xfrm>
            <a:off x="740755" y="369454"/>
            <a:ext cx="7618154" cy="3565237"/>
          </a:xfrm>
          <a:prstGeom prst="rect">
            <a:avLst/>
          </a:prstGeom>
          <a:ln>
            <a:solidFill>
              <a:schemeClr val="tx1"/>
            </a:solidFill>
          </a:ln>
          <a:extLst>
            <a:ext uri="{53640926-AAD7-44D8-BBD7-CCE9431645EC}">
              <a14:shadowObscured xmlns:a14="http://schemas.microsoft.com/office/drawing/2010/main"/>
            </a:ext>
          </a:extLst>
        </p:spPr>
      </p:pic>
      <p:sp>
        <p:nvSpPr>
          <p:cNvPr id="3" name="TextBox 2"/>
          <p:cNvSpPr txBox="1"/>
          <p:nvPr/>
        </p:nvSpPr>
        <p:spPr>
          <a:xfrm>
            <a:off x="659818" y="4028959"/>
            <a:ext cx="7699091" cy="1831271"/>
          </a:xfrm>
          <a:prstGeom prst="rect">
            <a:avLst/>
          </a:prstGeom>
          <a:noFill/>
        </p:spPr>
        <p:txBody>
          <a:bodyPr wrap="square" rtlCol="0">
            <a:spAutoFit/>
          </a:bodyPr>
          <a:lstStyle/>
          <a:p>
            <a:pPr>
              <a:spcAft>
                <a:spcPts val="600"/>
              </a:spcAft>
            </a:pPr>
            <a:r>
              <a:rPr lang="en-US" dirty="0" smtClean="0">
                <a:latin typeface="Arial" panose="020B0604020202020204" pitchFamily="34" charset="0"/>
                <a:cs typeface="Arial" panose="020B0604020202020204" pitchFamily="34" charset="0"/>
              </a:rPr>
              <a:t>Signature service is a $3 charge. A driver will get a signature when they deliver a package and we will either scan and send it to your email or send a hard copy through the campus mail.</a:t>
            </a:r>
          </a:p>
          <a:p>
            <a:r>
              <a:rPr lang="en-US" dirty="0" smtClean="0">
                <a:latin typeface="Arial" panose="020B0604020202020204" pitchFamily="34" charset="0"/>
                <a:cs typeface="Arial" panose="020B0604020202020204" pitchFamily="34" charset="0"/>
              </a:rPr>
              <a:t>Once all the boxes on the left are filled in the charge is calculated. The price </a:t>
            </a:r>
            <a:r>
              <a:rPr lang="en-US" dirty="0">
                <a:latin typeface="Arial" panose="020B0604020202020204" pitchFamily="34" charset="0"/>
                <a:cs typeface="Arial" panose="020B0604020202020204" pitchFamily="34" charset="0"/>
              </a:rPr>
              <a:t>is subject to change if quantities, locations, and/or time constraints are amended after the original order is entered. </a:t>
            </a:r>
          </a:p>
        </p:txBody>
      </p:sp>
    </p:spTree>
    <p:extLst>
      <p:ext uri="{BB962C8B-B14F-4D97-AF65-F5344CB8AC3E}">
        <p14:creationId xmlns:p14="http://schemas.microsoft.com/office/powerpoint/2010/main" val="2218463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p:cNvPicPr>
            <a:picLocks/>
          </p:cNvPicPr>
          <p:nvPr/>
        </p:nvPicPr>
        <p:blipFill rotWithShape="1">
          <a:blip r:embed="rId2"/>
          <a:srcRect l="11363" t="37781" r="11668" b="10976"/>
          <a:stretch/>
        </p:blipFill>
        <p:spPr bwMode="auto">
          <a:xfrm>
            <a:off x="740755" y="369454"/>
            <a:ext cx="7618154" cy="3565237"/>
          </a:xfrm>
          <a:prstGeom prst="rect">
            <a:avLst/>
          </a:prstGeom>
          <a:ln>
            <a:solidFill>
              <a:schemeClr val="tx1"/>
            </a:solidFill>
          </a:ln>
          <a:extLst>
            <a:ext uri="{53640926-AAD7-44D8-BBD7-CCE9431645EC}">
              <a14:shadowObscured xmlns:a14="http://schemas.microsoft.com/office/drawing/2010/main"/>
            </a:ext>
          </a:extLst>
        </p:spPr>
      </p:pic>
      <p:sp>
        <p:nvSpPr>
          <p:cNvPr id="3" name="TextBox 2"/>
          <p:cNvSpPr txBox="1"/>
          <p:nvPr/>
        </p:nvSpPr>
        <p:spPr>
          <a:xfrm>
            <a:off x="740755" y="3934691"/>
            <a:ext cx="7618153" cy="2462213"/>
          </a:xfrm>
          <a:prstGeom prst="rect">
            <a:avLst/>
          </a:prstGeom>
          <a:noFill/>
        </p:spPr>
        <p:txBody>
          <a:bodyPr wrap="square" rtlCol="0">
            <a:spAutoFit/>
          </a:bodyPr>
          <a:lstStyle/>
          <a:p>
            <a:pPr>
              <a:spcAft>
                <a:spcPts val="600"/>
              </a:spcAft>
            </a:pPr>
            <a:r>
              <a:rPr lang="en-US" dirty="0" smtClean="0">
                <a:latin typeface="Arial" panose="020B0604020202020204" pitchFamily="34" charset="0"/>
                <a:cs typeface="Arial" panose="020B0604020202020204" pitchFamily="34" charset="0"/>
              </a:rPr>
              <a:t>In the </a:t>
            </a:r>
            <a:r>
              <a:rPr lang="en-US" u="sng" dirty="0">
                <a:latin typeface="Arial" panose="020B0604020202020204" pitchFamily="34" charset="0"/>
                <a:cs typeface="Arial" panose="020B0604020202020204" pitchFamily="34" charset="0"/>
              </a:rPr>
              <a:t>I</a:t>
            </a:r>
            <a:r>
              <a:rPr lang="en-US" u="sng" dirty="0" smtClean="0">
                <a:latin typeface="Arial" panose="020B0604020202020204" pitchFamily="34" charset="0"/>
                <a:cs typeface="Arial" panose="020B0604020202020204" pitchFamily="34" charset="0"/>
              </a:rPr>
              <a:t>nstruction</a:t>
            </a:r>
            <a:r>
              <a:rPr lang="en-US" dirty="0" smtClean="0">
                <a:latin typeface="Arial" panose="020B0604020202020204" pitchFamily="34" charset="0"/>
                <a:cs typeface="Arial" panose="020B0604020202020204" pitchFamily="34" charset="0"/>
              </a:rPr>
              <a:t> box please fill in any extra details that will help the driver complete the job. </a:t>
            </a:r>
          </a:p>
          <a:p>
            <a:pPr>
              <a:spcAft>
                <a:spcPts val="600"/>
              </a:spcAft>
            </a:pPr>
            <a:r>
              <a:rPr lang="en-US" dirty="0" smtClean="0">
                <a:latin typeface="Arial" panose="020B0604020202020204" pitchFamily="34" charset="0"/>
                <a:cs typeface="Arial" panose="020B0604020202020204" pitchFamily="34" charset="0"/>
              </a:rPr>
              <a:t>Contact info such as name and phone number, additional stops if needed, special requirements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such as time an office opens or hours someone will be there.</a:t>
            </a:r>
          </a:p>
          <a:p>
            <a:r>
              <a:rPr lang="en-US" dirty="0">
                <a:latin typeface="Arial" panose="020B0604020202020204" pitchFamily="34" charset="0"/>
                <a:cs typeface="Arial" panose="020B0604020202020204" pitchFamily="34" charset="0"/>
              </a:rPr>
              <a:t>F</a:t>
            </a:r>
            <a:r>
              <a:rPr lang="en-US" dirty="0" smtClean="0">
                <a:latin typeface="Arial" panose="020B0604020202020204" pitchFamily="34" charset="0"/>
                <a:cs typeface="Arial" panose="020B0604020202020204" pitchFamily="34" charset="0"/>
              </a:rPr>
              <a:t>or packages enter approx. size and weight, if it’s a ride enter the riders name if possible.</a:t>
            </a:r>
          </a:p>
          <a:p>
            <a:pPr>
              <a:spcAft>
                <a:spcPts val="600"/>
              </a:spcAft>
            </a:pPr>
            <a:endParaRPr lang="en-US" dirty="0"/>
          </a:p>
        </p:txBody>
      </p:sp>
    </p:spTree>
    <p:extLst>
      <p:ext uri="{BB962C8B-B14F-4D97-AF65-F5344CB8AC3E}">
        <p14:creationId xmlns:p14="http://schemas.microsoft.com/office/powerpoint/2010/main" val="2891928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2932" y="446773"/>
            <a:ext cx="5905142" cy="3016210"/>
          </a:xfrm>
          <a:prstGeom prst="rect">
            <a:avLst/>
          </a:prstGeom>
          <a:noFill/>
        </p:spPr>
        <p:txBody>
          <a:bodyPr wrap="square" rtlCol="0">
            <a:spAutoFit/>
          </a:bodyPr>
          <a:lstStyle/>
          <a:p>
            <a:pPr>
              <a:spcAft>
                <a:spcPts val="600"/>
              </a:spcAft>
            </a:pPr>
            <a:r>
              <a:rPr lang="en-US" u="sng" dirty="0">
                <a:latin typeface="Arial" panose="020B0604020202020204" pitchFamily="34" charset="0"/>
                <a:cs typeface="Arial" panose="020B0604020202020204" pitchFamily="34" charset="0"/>
              </a:rPr>
              <a:t>For </a:t>
            </a:r>
            <a:r>
              <a:rPr lang="en-US" u="sng" dirty="0" smtClean="0">
                <a:latin typeface="Arial" panose="020B0604020202020204" pitchFamily="34" charset="0"/>
                <a:cs typeface="Arial" panose="020B0604020202020204" pitchFamily="34" charset="0"/>
              </a:rPr>
              <a:t>Pickup </a:t>
            </a:r>
            <a:r>
              <a:rPr lang="en-US" u="sng" dirty="0">
                <a:latin typeface="Arial" panose="020B0604020202020204" pitchFamily="34" charset="0"/>
                <a:cs typeface="Arial" panose="020B0604020202020204" pitchFamily="34" charset="0"/>
              </a:rPr>
              <a:t>and </a:t>
            </a:r>
            <a:r>
              <a:rPr lang="en-US" u="sng" dirty="0" err="1" smtClean="0">
                <a:latin typeface="Arial" panose="020B0604020202020204" pitchFamily="34" charset="0"/>
                <a:cs typeface="Arial" panose="020B0604020202020204" pitchFamily="34" charset="0"/>
              </a:rPr>
              <a:t>Dropoff</a:t>
            </a:r>
            <a:r>
              <a:rPr lang="en-US" u="sng"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Locations provide specific details:</a:t>
            </a:r>
          </a:p>
          <a:p>
            <a:r>
              <a:rPr lang="en-US" dirty="0">
                <a:latin typeface="Arial" panose="020B0604020202020204" pitchFamily="34" charset="0"/>
                <a:cs typeface="Arial" panose="020B0604020202020204" pitchFamily="34" charset="0"/>
              </a:rPr>
              <a:t>F</a:t>
            </a:r>
            <a:r>
              <a:rPr lang="en-US" dirty="0" smtClean="0">
                <a:latin typeface="Arial" panose="020B0604020202020204" pitchFamily="34" charset="0"/>
                <a:cs typeface="Arial" panose="020B0604020202020204" pitchFamily="34" charset="0"/>
              </a:rPr>
              <a:t>or Packages</a:t>
            </a:r>
            <a:r>
              <a:rPr lang="en-US" dirty="0">
                <a:latin typeface="Arial" panose="020B0604020202020204" pitchFamily="34" charset="0"/>
                <a:cs typeface="Arial" panose="020B0604020202020204" pitchFamily="34" charset="0"/>
              </a:rPr>
              <a:t>:</a:t>
            </a:r>
          </a:p>
          <a:p>
            <a:pPr lvl="1"/>
            <a:r>
              <a:rPr lang="en-US" dirty="0" smtClean="0">
                <a:latin typeface="Arial" panose="020B0604020202020204" pitchFamily="34" charset="0"/>
                <a:cs typeface="Arial" panose="020B0604020202020204" pitchFamily="34" charset="0"/>
              </a:rPr>
              <a:t>Name/</a:t>
            </a:r>
            <a:r>
              <a:rPr lang="en-US" dirty="0" err="1" smtClean="0">
                <a:latin typeface="Arial" panose="020B0604020202020204" pitchFamily="34" charset="0"/>
                <a:cs typeface="Arial" panose="020B0604020202020204" pitchFamily="34" charset="0"/>
              </a:rPr>
              <a:t>Deapartment</a:t>
            </a:r>
            <a:endParaRPr lang="en-US" dirty="0">
              <a:latin typeface="Arial" panose="020B0604020202020204" pitchFamily="34" charset="0"/>
              <a:cs typeface="Arial" panose="020B0604020202020204" pitchFamily="34" charset="0"/>
            </a:endParaRPr>
          </a:p>
          <a:p>
            <a:pPr lvl="1">
              <a:spcAft>
                <a:spcPts val="600"/>
              </a:spcAft>
            </a:pPr>
            <a:r>
              <a:rPr lang="en-US" dirty="0">
                <a:latin typeface="Arial" panose="020B0604020202020204" pitchFamily="34" charset="0"/>
                <a:cs typeface="Arial" panose="020B0604020202020204" pitchFamily="34" charset="0"/>
              </a:rPr>
              <a:t>Room &amp; Building </a:t>
            </a:r>
            <a:r>
              <a:rPr lang="en-US" dirty="0" smtClean="0">
                <a:latin typeface="Arial" panose="020B0604020202020204" pitchFamily="34" charset="0"/>
                <a:cs typeface="Arial" panose="020B0604020202020204" pitchFamily="34" charset="0"/>
              </a:rPr>
              <a:t>Name/or </a:t>
            </a:r>
            <a:r>
              <a:rPr lang="en-US" dirty="0">
                <a:latin typeface="Arial" panose="020B0604020202020204" pitchFamily="34" charset="0"/>
                <a:cs typeface="Arial" panose="020B0604020202020204" pitchFamily="34" charset="0"/>
              </a:rPr>
              <a:t>Street Address and </a:t>
            </a:r>
            <a:r>
              <a:rPr lang="en-US" dirty="0" smtClean="0">
                <a:latin typeface="Arial" panose="020B0604020202020204" pitchFamily="34" charset="0"/>
                <a:cs typeface="Arial" panose="020B0604020202020204" pitchFamily="34" charset="0"/>
              </a:rPr>
              <a:t>office # or suite</a:t>
            </a:r>
          </a:p>
          <a:p>
            <a:r>
              <a:rPr lang="en-US" dirty="0" smtClean="0">
                <a:latin typeface="Arial" panose="020B0604020202020204" pitchFamily="34" charset="0"/>
                <a:cs typeface="Arial" panose="020B0604020202020204" pitchFamily="34" charset="0"/>
              </a:rPr>
              <a:t>For Rides:</a:t>
            </a:r>
          </a:p>
          <a:p>
            <a:pPr lvl="1"/>
            <a:r>
              <a:rPr lang="en-US" dirty="0" smtClean="0">
                <a:latin typeface="Arial" panose="020B0604020202020204" pitchFamily="34" charset="0"/>
                <a:cs typeface="Arial" panose="020B0604020202020204" pitchFamily="34" charset="0"/>
              </a:rPr>
              <a:t>Building Name/Street Address </a:t>
            </a:r>
          </a:p>
          <a:p>
            <a:pPr lvl="1"/>
            <a:r>
              <a:rPr lang="en-US" dirty="0" smtClean="0">
                <a:latin typeface="Arial" panose="020B0604020202020204" pitchFamily="34" charset="0"/>
                <a:cs typeface="Arial" panose="020B0604020202020204" pitchFamily="34" charset="0"/>
              </a:rPr>
              <a:t>and specific location such as loading dock, front entrance, or parking lot.</a:t>
            </a:r>
            <a:endParaRPr lang="en-US" dirty="0">
              <a:latin typeface="Arial" panose="020B0604020202020204" pitchFamily="34" charset="0"/>
              <a:cs typeface="Arial" panose="020B0604020202020204" pitchFamily="34" charset="0"/>
            </a:endParaRPr>
          </a:p>
        </p:txBody>
      </p:sp>
      <p:pic>
        <p:nvPicPr>
          <p:cNvPr id="3" name="Picture Placeholder 4"/>
          <p:cNvPicPr>
            <a:picLocks/>
          </p:cNvPicPr>
          <p:nvPr/>
        </p:nvPicPr>
        <p:blipFill rotWithShape="1">
          <a:blip r:embed="rId2"/>
          <a:srcRect l="61786" t="46156" r="21546" b="27423"/>
          <a:stretch/>
        </p:blipFill>
        <p:spPr bwMode="auto">
          <a:xfrm>
            <a:off x="740755" y="518474"/>
            <a:ext cx="2021299" cy="2582945"/>
          </a:xfrm>
          <a:prstGeom prst="rect">
            <a:avLst/>
          </a:prstGeom>
          <a:ln>
            <a:solidFill>
              <a:schemeClr val="tx1"/>
            </a:solidFill>
          </a:ln>
          <a:extLst>
            <a:ext uri="{53640926-AAD7-44D8-BBD7-CCE9431645EC}">
              <a14:shadowObscured xmlns:a14="http://schemas.microsoft.com/office/drawing/2010/main"/>
            </a:ext>
          </a:extLst>
        </p:spPr>
      </p:pic>
      <p:pic>
        <p:nvPicPr>
          <p:cNvPr id="4" name="Picture 3"/>
          <p:cNvPicPr/>
          <p:nvPr/>
        </p:nvPicPr>
        <p:blipFill rotWithShape="1">
          <a:blip r:embed="rId3"/>
          <a:srcRect l="66667" t="56710" r="15972" b="12137"/>
          <a:stretch/>
        </p:blipFill>
        <p:spPr bwMode="auto">
          <a:xfrm>
            <a:off x="861079" y="3884628"/>
            <a:ext cx="3397612" cy="2233368"/>
          </a:xfrm>
          <a:prstGeom prst="rect">
            <a:avLst/>
          </a:prstGeom>
          <a:ln>
            <a:solidFill>
              <a:schemeClr val="tx1"/>
            </a:solidFill>
          </a:ln>
          <a:extLst>
            <a:ext uri="{53640926-AAD7-44D8-BBD7-CCE9431645EC}">
              <a14:shadowObscured xmlns:a14="http://schemas.microsoft.com/office/drawing/2010/main"/>
            </a:ext>
          </a:extLst>
        </p:spPr>
      </p:pic>
      <p:sp>
        <p:nvSpPr>
          <p:cNvPr id="5" name="TextBox 4"/>
          <p:cNvSpPr txBox="1"/>
          <p:nvPr/>
        </p:nvSpPr>
        <p:spPr>
          <a:xfrm>
            <a:off x="861079" y="3430731"/>
            <a:ext cx="2557110"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Ex: Package </a:t>
            </a:r>
            <a:r>
              <a:rPr lang="en-US" dirty="0">
                <a:latin typeface="Arial" panose="020B0604020202020204" pitchFamily="34" charset="0"/>
                <a:cs typeface="Arial" panose="020B0604020202020204" pitchFamily="34" charset="0"/>
              </a:rPr>
              <a:t>D</a:t>
            </a:r>
            <a:r>
              <a:rPr lang="en-US" dirty="0" smtClean="0">
                <a:latin typeface="Arial" panose="020B0604020202020204" pitchFamily="34" charset="0"/>
                <a:cs typeface="Arial" panose="020B0604020202020204" pitchFamily="34" charset="0"/>
              </a:rPr>
              <a:t>eliveries</a:t>
            </a:r>
            <a:endParaRPr lang="en-US" dirty="0">
              <a:latin typeface="Arial" panose="020B0604020202020204" pitchFamily="34" charset="0"/>
              <a:cs typeface="Arial" panose="020B0604020202020204" pitchFamily="34" charset="0"/>
            </a:endParaRPr>
          </a:p>
        </p:txBody>
      </p:sp>
      <p:pic>
        <p:nvPicPr>
          <p:cNvPr id="6" name="Picture 5"/>
          <p:cNvPicPr/>
          <p:nvPr/>
        </p:nvPicPr>
        <p:blipFill rotWithShape="1">
          <a:blip r:embed="rId4"/>
          <a:srcRect l="66666" t="57440" r="12821" b="13110"/>
          <a:stretch/>
        </p:blipFill>
        <p:spPr bwMode="auto">
          <a:xfrm>
            <a:off x="4892512" y="3884628"/>
            <a:ext cx="3431356" cy="2233368"/>
          </a:xfrm>
          <a:prstGeom prst="rect">
            <a:avLst/>
          </a:prstGeom>
          <a:ln>
            <a:solidFill>
              <a:schemeClr val="tx1"/>
            </a:solidFill>
          </a:ln>
          <a:extLst>
            <a:ext uri="{53640926-AAD7-44D8-BBD7-CCE9431645EC}">
              <a14:shadowObscured xmlns:a14="http://schemas.microsoft.com/office/drawing/2010/main"/>
            </a:ext>
          </a:extLst>
        </p:spPr>
      </p:pic>
      <p:sp>
        <p:nvSpPr>
          <p:cNvPr id="7" name="TextBox 6"/>
          <p:cNvSpPr txBox="1"/>
          <p:nvPr/>
        </p:nvSpPr>
        <p:spPr>
          <a:xfrm>
            <a:off x="4892512" y="3430731"/>
            <a:ext cx="2108269"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Ex: Ride Locations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8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269044" y="2309069"/>
            <a:ext cx="2524298" cy="1034495"/>
          </a:xfrm>
        </p:spPr>
        <p:txBody>
          <a:bodyPr>
            <a:normAutofit/>
          </a:bodyPr>
          <a:lstStyle/>
          <a:p>
            <a:r>
              <a:rPr lang="en-US" dirty="0" smtClean="0">
                <a:latin typeface="Arial" panose="020B0604020202020204" pitchFamily="34" charset="0"/>
                <a:cs typeface="Arial" panose="020B0604020202020204" pitchFamily="34" charset="0"/>
              </a:rPr>
              <a:t>Once everything is entered click on </a:t>
            </a:r>
          </a:p>
          <a:p>
            <a:r>
              <a:rPr lang="en-US" u="sng" dirty="0" smtClean="0">
                <a:latin typeface="Arial" panose="020B0604020202020204" pitchFamily="34" charset="0"/>
                <a:cs typeface="Arial" panose="020B0604020202020204" pitchFamily="34" charset="0"/>
              </a:rPr>
              <a:t>Create</a:t>
            </a:r>
          </a:p>
          <a:p>
            <a:endParaRPr lang="en-US" dirty="0"/>
          </a:p>
        </p:txBody>
      </p:sp>
      <p:pic>
        <p:nvPicPr>
          <p:cNvPr id="5" name="Picture Placeholder 4"/>
          <p:cNvPicPr>
            <a:picLocks noGrp="1"/>
          </p:cNvPicPr>
          <p:nvPr>
            <p:ph type="pic" idx="1"/>
          </p:nvPr>
        </p:nvPicPr>
        <p:blipFill rotWithShape="1">
          <a:blip r:embed="rId2"/>
          <a:srcRect l="11363" t="25235" r="11668" b="7902"/>
          <a:stretch/>
        </p:blipFill>
        <p:spPr bwMode="auto">
          <a:xfrm>
            <a:off x="797508" y="494909"/>
            <a:ext cx="5188989" cy="3351228"/>
          </a:xfrm>
          <a:prstGeom prst="rect">
            <a:avLst/>
          </a:prstGeom>
          <a:ln>
            <a:solidFill>
              <a:schemeClr val="tx1"/>
            </a:solidFill>
          </a:ln>
          <a:extLst>
            <a:ext uri="{53640926-AAD7-44D8-BBD7-CCE9431645EC}">
              <a14:shadowObscured xmlns:a14="http://schemas.microsoft.com/office/drawing/2010/main"/>
            </a:ext>
          </a:extLst>
        </p:spPr>
      </p:pic>
      <p:sp>
        <p:nvSpPr>
          <p:cNvPr id="2" name="Up Arrow 1"/>
          <p:cNvSpPr/>
          <p:nvPr/>
        </p:nvSpPr>
        <p:spPr>
          <a:xfrm rot="16200000">
            <a:off x="6428273" y="3122152"/>
            <a:ext cx="232030"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rotWithShape="1">
          <a:blip r:embed="rId3"/>
          <a:srcRect l="22563" t="14481" r="38782" b="80629"/>
          <a:stretch/>
        </p:blipFill>
        <p:spPr bwMode="auto">
          <a:xfrm>
            <a:off x="1563515" y="5149963"/>
            <a:ext cx="4705529" cy="518475"/>
          </a:xfrm>
          <a:prstGeom prst="rect">
            <a:avLst/>
          </a:prstGeom>
          <a:ln>
            <a:solidFill>
              <a:schemeClr val="tx1"/>
            </a:solidFill>
          </a:ln>
          <a:extLst>
            <a:ext uri="{53640926-AAD7-44D8-BBD7-CCE9431645EC}">
              <a14:shadowObscured xmlns:a14="http://schemas.microsoft.com/office/drawing/2010/main"/>
            </a:ext>
          </a:extLst>
        </p:spPr>
      </p:pic>
      <p:sp>
        <p:nvSpPr>
          <p:cNvPr id="8" name="TextBox 7"/>
          <p:cNvSpPr txBox="1"/>
          <p:nvPr/>
        </p:nvSpPr>
        <p:spPr>
          <a:xfrm>
            <a:off x="713048" y="3997913"/>
            <a:ext cx="7966639" cy="1000274"/>
          </a:xfrm>
          <a:prstGeom prst="rect">
            <a:avLst/>
          </a:prstGeom>
          <a:noFill/>
        </p:spPr>
        <p:txBody>
          <a:bodyPr wrap="square" rtlCol="0">
            <a:spAutoFit/>
          </a:bodyPr>
          <a:lstStyle/>
          <a:p>
            <a:pPr>
              <a:spcAft>
                <a:spcPts val="600"/>
              </a:spcAft>
            </a:pPr>
            <a:r>
              <a:rPr lang="en-US" dirty="0" smtClean="0">
                <a:latin typeface="Arial" panose="020B0604020202020204" pitchFamily="34" charset="0"/>
                <a:cs typeface="Arial" panose="020B0604020202020204" pitchFamily="34" charset="0"/>
              </a:rPr>
              <a:t>When your order has gone through the View Order screen appears with details and the assigned job order number. </a:t>
            </a:r>
          </a:p>
          <a:p>
            <a:r>
              <a:rPr lang="en-US" dirty="0" smtClean="0">
                <a:latin typeface="Arial" panose="020B0604020202020204" pitchFamily="34" charset="0"/>
                <a:cs typeface="Arial" panose="020B0604020202020204" pitchFamily="34" charset="0"/>
              </a:rPr>
              <a:t>Save the order number in case you need to request any changes.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33856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 Service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Mail Services" id="{F1021F3D-1B3B-42DD-9C7F-2B5A269F06BA}" vid="{6E3DCF95-5E3F-4233-8B0E-D9619D847EA4}"/>
    </a:ext>
  </a:extLst>
</a:theme>
</file>

<file path=docProps/app.xml><?xml version="1.0" encoding="utf-8"?>
<Properties xmlns="http://schemas.openxmlformats.org/officeDocument/2006/extended-properties" xmlns:vt="http://schemas.openxmlformats.org/officeDocument/2006/docPropsVTypes">
  <Template>Mail Services</Template>
  <TotalTime>342</TotalTime>
  <Words>647</Words>
  <Application>Microsoft Office PowerPoint</Application>
  <PresentationFormat>On-screen Show (4:3)</PresentationFormat>
  <Paragraphs>43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Impact</vt:lpstr>
      <vt:lpstr>Times New Roman</vt:lpstr>
      <vt:lpstr>Mail Services</vt:lpstr>
      <vt:lpstr>Red Runner Online Ordering</vt:lpstr>
      <vt:lpstr>PowerPoint Presentation</vt:lpstr>
      <vt:lpstr>PowerPoint Presentation</vt:lpstr>
      <vt:lpstr>Once entered click the ‘Done’ button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Runner Ordering Online</dc:title>
  <dc:creator>Luanne Stockdale</dc:creator>
  <cp:lastModifiedBy>Luanne Stockdale</cp:lastModifiedBy>
  <cp:revision>30</cp:revision>
  <cp:lastPrinted>2015-08-17T18:24:08Z</cp:lastPrinted>
  <dcterms:created xsi:type="dcterms:W3CDTF">2015-08-13T13:17:31Z</dcterms:created>
  <dcterms:modified xsi:type="dcterms:W3CDTF">2015-08-20T15:50:15Z</dcterms:modified>
</cp:coreProperties>
</file>